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oeters Greet" initials="SG" lastIdx="4" clrIdx="0"/>
  <p:cmAuthor id="1" name="Ovnair Sepai" initials="" lastIdx="1" clrIdx="1"/>
  <p:cmAuthor id="2" name="Argelia Castaño Calvo" initials="ACC" lastIdx="1" clrIdx="2"/>
  <p:cmAuthor id="3" name="Ovnair Sepai" initials="OS" lastIdx="1" clrIdx="3"/>
  <p:cmAuthor id="4" name="m.joao.silva" initials="m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64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7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CB751-9FEF-4B8C-A210-0407DE990A07}" type="datetimeFigureOut">
              <a:rPr lang="en-GB" smtClean="0"/>
              <a:pPr/>
              <a:t>12/04/2018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1C28-58C7-4CA0-8BF8-03FDAAE7623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4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1DCBE6C-FDE5-4E04-A533-6CE14EBB2A18}" type="slidenum">
              <a:rPr lang="fr-FR" altLang="fr-FR" sz="1200" smtClean="0">
                <a:solidFill>
                  <a:prstClr val="black"/>
                </a:solidFill>
              </a:rPr>
              <a:pPr/>
              <a:t>1</a:t>
            </a:fld>
            <a:endParaRPr lang="fr-FR" altLang="fr-FR" sz="1200" smtClean="0">
              <a:solidFill>
                <a:prstClr val="black"/>
              </a:solidFill>
            </a:endParaRPr>
          </a:p>
        </p:txBody>
      </p:sp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tabLst>
                <a:tab pos="633413" algn="l"/>
                <a:tab pos="1268413" algn="l"/>
                <a:tab pos="1903413" algn="l"/>
                <a:tab pos="253841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tabLst>
                <a:tab pos="633413" algn="l"/>
                <a:tab pos="1268413" algn="l"/>
                <a:tab pos="1903413" algn="l"/>
                <a:tab pos="253841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tabLst>
                <a:tab pos="633413" algn="l"/>
                <a:tab pos="1268413" algn="l"/>
                <a:tab pos="1903413" algn="l"/>
                <a:tab pos="253841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tabLst>
                <a:tab pos="633413" algn="l"/>
                <a:tab pos="1268413" algn="l"/>
                <a:tab pos="1903413" algn="l"/>
                <a:tab pos="253841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tabLst>
                <a:tab pos="633413" algn="l"/>
                <a:tab pos="1268413" algn="l"/>
                <a:tab pos="1903413" algn="l"/>
                <a:tab pos="253841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93352461-3D43-4CEF-A9DE-4BA9D3091E76}" type="slidenum">
              <a:rPr lang="da-DK" altLang="fr-FR" sz="12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/>
              <a:t>1</a:t>
            </a:fld>
            <a:endParaRPr lang="da-DK" altLang="fr-FR" sz="12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512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4778" y="4267103"/>
            <a:ext cx="5485440" cy="4115019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4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88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98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11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2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07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66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42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61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39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7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93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556A6-9BF5-47E2-BCF3-B7FB2BE39343}" type="datetimeFigureOut">
              <a:rPr lang="en-GB" smtClean="0"/>
              <a:pPr/>
              <a:t>12/04/2018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5676-06CA-4A66-AD43-28F499C2CA5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9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1520" y="23959"/>
            <a:ext cx="8640960" cy="6717409"/>
            <a:chOff x="251520" y="23959"/>
            <a:chExt cx="8640960" cy="6717409"/>
          </a:xfrm>
        </p:grpSpPr>
        <p:sp>
          <p:nvSpPr>
            <p:cNvPr id="97" name="Rectangle 1"/>
            <p:cNvSpPr>
              <a:spLocks noChangeArrowheads="1"/>
            </p:cNvSpPr>
            <p:nvPr/>
          </p:nvSpPr>
          <p:spPr bwMode="auto">
            <a:xfrm>
              <a:off x="961441" y="1143681"/>
              <a:ext cx="7931039" cy="5597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FFFF00"/>
              </a:solidFill>
              <a:round/>
              <a:headEnd/>
              <a:tailEnd/>
            </a:ln>
            <a:extLst/>
          </p:spPr>
          <p:txBody>
            <a:bodyPr wrap="square" lIns="99000" tIns="54000" rIns="99000" bIns="5400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54" name="Rectangle 1"/>
            <p:cNvSpPr>
              <a:spLocks noChangeArrowheads="1"/>
            </p:cNvSpPr>
            <p:nvPr/>
          </p:nvSpPr>
          <p:spPr bwMode="auto">
            <a:xfrm>
              <a:off x="951280" y="1124744"/>
              <a:ext cx="7931039" cy="5597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8000">
              <a:solidFill>
                <a:srgbClr val="0070C0"/>
              </a:solidFill>
              <a:round/>
              <a:headEnd/>
              <a:tailEnd/>
            </a:ln>
            <a:extLst/>
          </p:spPr>
          <p:txBody>
            <a:bodyPr wrap="square" lIns="99000" tIns="54000" rIns="99000" bIns="5400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fr-FR" sz="1600" b="1" dirty="0" smtClean="0">
                  <a:solidFill>
                    <a:srgbClr val="000000"/>
                  </a:solidFill>
                  <a:latin typeface="Calibri" pitchFamily="34" charset="0"/>
                </a:rPr>
                <a:t>Estrutura de Gestão</a:t>
              </a:r>
              <a:r>
                <a:rPr lang="da-DK" altLang="fr-FR" sz="1600" b="1" i="1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da-DK" altLang="fr-FR" sz="1600" b="1" dirty="0" smtClean="0">
                  <a:solidFill>
                    <a:srgbClr val="000000"/>
                  </a:solidFill>
                  <a:latin typeface="Calibri" pitchFamily="34" charset="0"/>
                </a:rPr>
                <a:t>(EG)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55" name="Rectangle 1"/>
            <p:cNvSpPr>
              <a:spLocks noChangeArrowheads="1"/>
            </p:cNvSpPr>
            <p:nvPr/>
          </p:nvSpPr>
          <p:spPr bwMode="auto">
            <a:xfrm>
              <a:off x="251520" y="476672"/>
              <a:ext cx="446155" cy="62646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FFFF00"/>
              </a:solidFill>
              <a:round/>
              <a:headEnd/>
              <a:tailEnd/>
            </a:ln>
            <a:extLst/>
          </p:spPr>
          <p:txBody>
            <a:bodyPr vert="vert270" wrap="square" lIns="99000" tIns="54000" rIns="99000" bIns="5400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56" name="Rectangle 1"/>
            <p:cNvSpPr>
              <a:spLocks noChangeArrowheads="1"/>
            </p:cNvSpPr>
            <p:nvPr/>
          </p:nvSpPr>
          <p:spPr bwMode="auto">
            <a:xfrm>
              <a:off x="251520" y="476672"/>
              <a:ext cx="446155" cy="62646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8000">
              <a:solidFill>
                <a:srgbClr val="0070C0"/>
              </a:solidFill>
              <a:round/>
              <a:headEnd/>
              <a:tailEnd/>
            </a:ln>
            <a:extLst/>
          </p:spPr>
          <p:txBody>
            <a:bodyPr vert="vert270" wrap="square" lIns="99000" tIns="54000" rIns="99000" bIns="5400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fr-FR" sz="1600" b="1" dirty="0" smtClean="0">
                  <a:solidFill>
                    <a:srgbClr val="000000"/>
                  </a:solidFill>
                  <a:latin typeface="Calibri" pitchFamily="34" charset="0"/>
                </a:rPr>
                <a:t>Conselho Consultivo (CC)</a:t>
              </a: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59" name="Rectangle 1"/>
            <p:cNvSpPr>
              <a:spLocks noChangeArrowheads="1"/>
            </p:cNvSpPr>
            <p:nvPr/>
          </p:nvSpPr>
          <p:spPr bwMode="auto">
            <a:xfrm>
              <a:off x="951280" y="476672"/>
              <a:ext cx="7933879" cy="53994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FF00"/>
              </a:solidFill>
              <a:round/>
              <a:headEnd/>
              <a:tailEnd/>
            </a:ln>
            <a:extLst/>
          </p:spPr>
          <p:txBody>
            <a:bodyPr wrap="square" lIns="99000" tIns="54000" rIns="99000" bIns="5400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fr-FR" sz="1600" b="1" dirty="0" smtClean="0">
                  <a:solidFill>
                    <a:prstClr val="white">
                      <a:lumMod val="95000"/>
                    </a:prstClr>
                  </a:solidFill>
                  <a:latin typeface="Calibri" pitchFamily="34" charset="0"/>
                </a:rPr>
                <a:t>Assembleia Geral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fr-FR" sz="1200" dirty="0" smtClean="0">
                  <a:solidFill>
                    <a:prstClr val="white">
                      <a:lumMod val="95000"/>
                    </a:prstClr>
                  </a:solidFill>
                  <a:latin typeface="Calibri" pitchFamily="34" charset="0"/>
                </a:rPr>
                <a:t>Representantes dos Países; Agências Europeias; ”Management Board”</a:t>
              </a:r>
            </a:p>
          </p:txBody>
        </p:sp>
        <p:sp>
          <p:nvSpPr>
            <p:cNvPr id="57" name="Rectangle 1"/>
            <p:cNvSpPr>
              <a:spLocks noChangeArrowheads="1"/>
            </p:cNvSpPr>
            <p:nvPr/>
          </p:nvSpPr>
          <p:spPr bwMode="auto">
            <a:xfrm>
              <a:off x="954120" y="476672"/>
              <a:ext cx="7931040" cy="5399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8000">
              <a:solidFill>
                <a:srgbClr val="0070C0"/>
              </a:solidFill>
              <a:round/>
              <a:headEnd/>
              <a:tailEnd/>
            </a:ln>
            <a:extLst/>
          </p:spPr>
          <p:txBody>
            <a:bodyPr wrap="square" lIns="99000" tIns="54000" rIns="99000" bIns="5400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fr-FR" sz="1600" b="1" dirty="0" smtClean="0">
                  <a:solidFill>
                    <a:srgbClr val="000000"/>
                  </a:solidFill>
                  <a:latin typeface="Calibri" pitchFamily="34" charset="0"/>
                </a:rPr>
                <a:t>Assembleia Geral (AG)</a:t>
              </a:r>
              <a:endParaRPr lang="da-DK" altLang="fr-FR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algn="ctr">
                <a:spcBef>
                  <a:spcPct val="0"/>
                </a:spcBef>
                <a:buNone/>
                <a:tabLst/>
              </a:pPr>
              <a:r>
                <a:rPr lang="da-DK" altLang="fr-FR" sz="1200" i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rPr>
                <a:t>Programme Owners </a:t>
              </a:r>
              <a:r>
                <a:rPr lang="da-DK" altLang="fr-FR" sz="12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rPr>
                <a:t>e </a:t>
              </a:r>
              <a:r>
                <a:rPr lang="da-DK" altLang="fr-FR" sz="1200" i="1" dirty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ea typeface="+mn-ea"/>
                </a:rPr>
                <a:t>Programme </a:t>
              </a:r>
              <a:r>
                <a:rPr lang="da-DK" altLang="fr-FR" sz="1200" i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rPr>
                <a:t>Managers </a:t>
              </a:r>
              <a:r>
                <a:rPr lang="da-DK" altLang="fr-FR" sz="12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rPr>
                <a:t>Portugal: APA, DGS, FCT, INSA </a:t>
              </a:r>
              <a:endParaRPr lang="da-DK" altLang="fr-FR" sz="1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+mn-ea"/>
              </a:endParaRPr>
            </a:p>
          </p:txBody>
        </p:sp>
        <p:sp>
          <p:nvSpPr>
            <p:cNvPr id="72" name="Seta para cima 71"/>
            <p:cNvSpPr/>
            <p:nvPr/>
          </p:nvSpPr>
          <p:spPr>
            <a:xfrm rot="5400000">
              <a:off x="613468" y="488400"/>
              <a:ext cx="258216" cy="4320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46" name="Seta para cima 45"/>
            <p:cNvSpPr/>
            <p:nvPr/>
          </p:nvSpPr>
          <p:spPr>
            <a:xfrm rot="5400000">
              <a:off x="612000" y="1540739"/>
              <a:ext cx="258216" cy="4320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53" name="AutoShape 1"/>
            <p:cNvSpPr>
              <a:spLocks noChangeArrowheads="1"/>
            </p:cNvSpPr>
            <p:nvPr/>
          </p:nvSpPr>
          <p:spPr bwMode="auto">
            <a:xfrm>
              <a:off x="251520" y="23959"/>
              <a:ext cx="8640958" cy="34855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0000" tIns="45000" rIns="90000" bIns="45000" anchor="ctr"/>
            <a:lstStyle>
              <a:lvl1pPr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</a:tabLst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</a:tabLst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723900" algn="l"/>
                  <a:tab pos="14478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723900" algn="l"/>
                  <a:tab pos="14478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723900" algn="l"/>
                  <a:tab pos="144780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fr-FR" sz="1800" dirty="0" smtClean="0">
                  <a:solidFill>
                    <a:prstClr val="white"/>
                  </a:solidFill>
                  <a:latin typeface="Calibri" pitchFamily="34" charset="0"/>
                </a:rPr>
                <a:t>HBM4EU - European Human Biomonitoring Initiative </a:t>
              </a:r>
              <a:r>
                <a:rPr lang="da-DK" altLang="fr-FR" sz="1800" smtClean="0">
                  <a:solidFill>
                    <a:prstClr val="white"/>
                  </a:solidFill>
                  <a:latin typeface="Calibri" pitchFamily="34" charset="0"/>
                </a:rPr>
                <a:t>/ National Hub (NH-PT)</a:t>
              </a:r>
              <a:endParaRPr lang="da-DK" altLang="fr-FR" sz="1800" dirty="0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grpSp>
          <p:nvGrpSpPr>
            <p:cNvPr id="76" name="Grupo 75"/>
            <p:cNvGrpSpPr/>
            <p:nvPr/>
          </p:nvGrpSpPr>
          <p:grpSpPr>
            <a:xfrm>
              <a:off x="1702753" y="1521885"/>
              <a:ext cx="6445572" cy="1339369"/>
              <a:chOff x="1726828" y="1737161"/>
              <a:chExt cx="6445572" cy="1339369"/>
            </a:xfrm>
          </p:grpSpPr>
          <p:sp>
            <p:nvSpPr>
              <p:cNvPr id="83" name="Retângulo 82"/>
              <p:cNvSpPr/>
              <p:nvPr/>
            </p:nvSpPr>
            <p:spPr>
              <a:xfrm>
                <a:off x="1726828" y="1737161"/>
                <a:ext cx="6445572" cy="133936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ct val="0"/>
                  </a:spcBef>
                </a:pPr>
                <a:r>
                  <a:rPr lang="da-DK" altLang="fr-FR" sz="1400" b="1" dirty="0" smtClean="0">
                    <a:solidFill>
                      <a:srgbClr val="000000"/>
                    </a:solidFill>
                  </a:rPr>
                  <a:t>Governação Administrativa e Científica</a:t>
                </a:r>
              </a:p>
              <a:p>
                <a:pPr lvl="0" algn="ctr">
                  <a:spcBef>
                    <a:spcPct val="0"/>
                  </a:spcBef>
                </a:pPr>
                <a:r>
                  <a:rPr lang="da-DK" altLang="fr-FR" sz="1200" dirty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</a:rPr>
                  <a:t>Coordenação: FCT e INSA</a:t>
                </a:r>
                <a:r>
                  <a:rPr lang="da-DK" altLang="fr-FR" sz="1200" dirty="0" smtClean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</a:rPr>
                  <a:t>; Líderes </a:t>
                </a:r>
                <a:r>
                  <a:rPr lang="da-DK" altLang="fr-FR" sz="1200" dirty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</a:rPr>
                  <a:t>dos Pilares; Líderes dos PT</a:t>
                </a:r>
                <a:r>
                  <a:rPr lang="da-DK" altLang="fr-FR" sz="800" dirty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</a:rPr>
                  <a:t>; </a:t>
                </a:r>
                <a:r>
                  <a:rPr lang="da-DK" altLang="fr-FR" sz="1200" dirty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</a:rPr>
                  <a:t>Secretariado </a:t>
                </a:r>
                <a:r>
                  <a:rPr lang="da-DK" altLang="fr-FR" sz="1200" dirty="0" smtClean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</a:rPr>
                  <a:t>Executivo</a:t>
                </a:r>
              </a:p>
              <a:p>
                <a:pPr lvl="0" algn="ctr">
                  <a:spcBef>
                    <a:spcPct val="0"/>
                  </a:spcBef>
                </a:pPr>
                <a:endParaRPr lang="da-DK" altLang="fr-FR" sz="1200" dirty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endParaRPr>
              </a:p>
              <a:p>
                <a:pPr lvl="0" algn="ctr">
                  <a:spcBef>
                    <a:spcPct val="0"/>
                  </a:spcBef>
                </a:pPr>
                <a:endParaRPr lang="da-DK" altLang="fr-FR" sz="1200" dirty="0" smtClean="0">
                  <a:solidFill>
                    <a:schemeClr val="tx1"/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050" dirty="0">
                  <a:solidFill>
                    <a:prstClr val="white"/>
                  </a:solidFill>
                  <a:latin typeface="Calibri"/>
                </a:endParaRPr>
              </a:p>
              <a:p>
                <a:pPr lvl="0" algn="ctr">
                  <a:spcBef>
                    <a:spcPct val="0"/>
                  </a:spcBef>
                </a:pPr>
                <a:endParaRPr lang="da-DK" altLang="fr-FR" sz="1200" dirty="0" smtClean="0">
                  <a:solidFill>
                    <a:schemeClr val="tx1"/>
                  </a:solidFill>
                  <a:latin typeface="Calibri" pitchFamily="34" charset="0"/>
                </a:endParaRPr>
              </a:p>
              <a:p>
                <a:pPr lvl="0" algn="ctr">
                  <a:spcBef>
                    <a:spcPct val="0"/>
                  </a:spcBef>
                </a:pPr>
                <a:endParaRPr lang="da-DK" altLang="fr-FR" sz="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82" name="Rectangle 8"/>
              <p:cNvSpPr>
                <a:spLocks noChangeArrowheads="1"/>
              </p:cNvSpPr>
              <p:nvPr/>
            </p:nvSpPr>
            <p:spPr bwMode="auto">
              <a:xfrm>
                <a:off x="2176523" y="2424769"/>
                <a:ext cx="1387365" cy="503237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s-ES" altLang="fr-FR" sz="1050" dirty="0">
                    <a:solidFill>
                      <a:prstClr val="white"/>
                    </a:solidFill>
                    <a:latin typeface="Calibri"/>
                  </a:rPr>
                  <a:t>PT1: </a:t>
                </a:r>
                <a:r>
                  <a:rPr lang="es-ES" altLang="fr-FR" sz="900" dirty="0" err="1">
                    <a:solidFill>
                      <a:prstClr val="white"/>
                    </a:solidFill>
                    <a:latin typeface="Calibri"/>
                  </a:rPr>
                  <a:t>Coordenação</a:t>
                </a:r>
                <a:r>
                  <a:rPr lang="es-ES" altLang="fr-FR" sz="900" dirty="0">
                    <a:solidFill>
                      <a:prstClr val="white"/>
                    </a:solidFill>
                    <a:latin typeface="Calibri"/>
                  </a:rPr>
                  <a:t> e </a:t>
                </a:r>
                <a:endParaRPr lang="es-ES" altLang="fr-FR" sz="900" dirty="0" smtClean="0">
                  <a:solidFill>
                    <a:prstClr val="white"/>
                  </a:solidFill>
                  <a:latin typeface="Calibri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s-ES" altLang="fr-FR" sz="900" dirty="0" err="1" smtClean="0">
                    <a:solidFill>
                      <a:prstClr val="white"/>
                    </a:solidFill>
                    <a:latin typeface="Calibri"/>
                  </a:rPr>
                  <a:t>Gestão</a:t>
                </a:r>
                <a:endParaRPr lang="es-ES" altLang="fr-FR" sz="90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4" name="Rectangle 8"/>
              <p:cNvSpPr>
                <a:spLocks noChangeArrowheads="1"/>
              </p:cNvSpPr>
              <p:nvPr/>
            </p:nvSpPr>
            <p:spPr bwMode="auto">
              <a:xfrm>
                <a:off x="4336763" y="2429483"/>
                <a:ext cx="1387365" cy="503237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lvl="0" algn="ctr">
                  <a:spcBef>
                    <a:spcPct val="0"/>
                  </a:spcBef>
                  <a:buNone/>
                </a:pPr>
                <a:r>
                  <a:rPr lang="es-ES" altLang="fr-FR" sz="105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PT2: </a:t>
                </a:r>
                <a:r>
                  <a:rPr lang="es-ES" altLang="fr-FR" sz="900" dirty="0" err="1" smtClean="0">
                    <a:solidFill>
                      <a:prstClr val="white"/>
                    </a:solidFill>
                    <a:latin typeface="Calibri"/>
                    <a:ea typeface="+mn-ea"/>
                  </a:rPr>
                  <a:t>Publicitação</a:t>
                </a:r>
                <a:r>
                  <a:rPr lang="es-ES" altLang="fr-FR" sz="9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 e </a:t>
                </a:r>
              </a:p>
              <a:p>
                <a:pPr lvl="0" algn="ctr">
                  <a:spcBef>
                    <a:spcPct val="0"/>
                  </a:spcBef>
                  <a:buNone/>
                </a:pPr>
                <a:r>
                  <a:rPr lang="es-ES" altLang="fr-FR" sz="900" dirty="0" err="1" smtClean="0">
                    <a:solidFill>
                      <a:prstClr val="white"/>
                    </a:solidFill>
                    <a:latin typeface="Calibri"/>
                    <a:ea typeface="+mn-ea"/>
                  </a:rPr>
                  <a:t>Disseminação</a:t>
                </a:r>
                <a:endParaRPr lang="es-ES" altLang="fr-FR" sz="900" dirty="0">
                  <a:solidFill>
                    <a:prstClr val="white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85" name="Rectangle 8"/>
              <p:cNvSpPr>
                <a:spLocks noChangeArrowheads="1"/>
              </p:cNvSpPr>
              <p:nvPr/>
            </p:nvSpPr>
            <p:spPr bwMode="auto">
              <a:xfrm>
                <a:off x="6352987" y="2424769"/>
                <a:ext cx="1387365" cy="503237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lvl="0" algn="ctr">
                  <a:spcBef>
                    <a:spcPct val="0"/>
                  </a:spcBef>
                  <a:buNone/>
                </a:pPr>
                <a:r>
                  <a:rPr lang="es-ES" altLang="fr-FR" sz="105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PT3: </a:t>
                </a:r>
                <a:r>
                  <a:rPr lang="es-ES" altLang="fr-FR" sz="9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Concursos Internos</a:t>
                </a:r>
                <a:endParaRPr lang="es-ES" altLang="fr-FR" sz="900" dirty="0">
                  <a:solidFill>
                    <a:prstClr val="white"/>
                  </a:solidFill>
                  <a:latin typeface="Calibri"/>
                  <a:ea typeface="+mn-ea"/>
                </a:endParaRPr>
              </a:p>
            </p:txBody>
          </p:sp>
        </p:grpSp>
        <p:grpSp>
          <p:nvGrpSpPr>
            <p:cNvPr id="77" name="Grupo 76"/>
            <p:cNvGrpSpPr/>
            <p:nvPr/>
          </p:nvGrpSpPr>
          <p:grpSpPr>
            <a:xfrm>
              <a:off x="2411760" y="3010831"/>
              <a:ext cx="4968552" cy="1480515"/>
              <a:chOff x="2435835" y="3226107"/>
              <a:chExt cx="4968552" cy="1480515"/>
            </a:xfrm>
          </p:grpSpPr>
          <p:sp>
            <p:nvSpPr>
              <p:cNvPr id="78" name="Retângulo 77"/>
              <p:cNvSpPr/>
              <p:nvPr/>
            </p:nvSpPr>
            <p:spPr>
              <a:xfrm>
                <a:off x="2435835" y="3226107"/>
                <a:ext cx="4968552" cy="148051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ct val="0"/>
                  </a:spcBef>
                </a:pPr>
                <a:r>
                  <a:rPr lang="da-DK" altLang="fr-FR" sz="1400" b="1" dirty="0">
                    <a:solidFill>
                      <a:srgbClr val="000000"/>
                    </a:solidFill>
                  </a:rPr>
                  <a:t>Pilar </a:t>
                </a:r>
                <a:r>
                  <a:rPr lang="da-DK" altLang="fr-FR" sz="1400" b="1" dirty="0" smtClean="0">
                    <a:solidFill>
                      <a:srgbClr val="000000"/>
                    </a:solidFill>
                  </a:rPr>
                  <a:t>1</a:t>
                </a:r>
                <a:endParaRPr lang="da-DK" altLang="fr-FR" sz="1400" b="1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da-DK" altLang="fr-FR" sz="1400" dirty="0">
                    <a:solidFill>
                      <a:srgbClr val="000000"/>
                    </a:solidFill>
                  </a:rPr>
                  <a:t>Interface </a:t>
                </a:r>
                <a:r>
                  <a:rPr lang="da-DK" altLang="fr-FR" sz="1400" dirty="0" smtClean="0">
                    <a:solidFill>
                      <a:srgbClr val="000000"/>
                    </a:solidFill>
                  </a:rPr>
                  <a:t>Ciência-Política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da-DK" altLang="fr-FR" sz="1200" dirty="0" smtClean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</a:rPr>
                  <a:t>Coordenação</a:t>
                </a:r>
                <a:r>
                  <a:rPr lang="da-DK" altLang="fr-FR" sz="1200" smtClean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</a:rPr>
                  <a:t>: APA, DGS e FCT</a:t>
                </a:r>
                <a:endParaRPr lang="da-DK" altLang="fr-FR" sz="12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>
                  <a:solidFill>
                    <a:srgbClr val="FF0000"/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 smtClean="0">
                  <a:solidFill>
                    <a:srgbClr val="FF0000"/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>
                  <a:solidFill>
                    <a:srgbClr val="FF0000"/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9" name="Rectangle 8"/>
              <p:cNvSpPr>
                <a:spLocks noChangeArrowheads="1"/>
              </p:cNvSpPr>
              <p:nvPr/>
            </p:nvSpPr>
            <p:spPr bwMode="auto">
              <a:xfrm>
                <a:off x="2704654" y="4039604"/>
                <a:ext cx="1387365" cy="503237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lvl="0" algn="ctr">
                  <a:spcBef>
                    <a:spcPct val="0"/>
                  </a:spcBef>
                  <a:buNone/>
                </a:pPr>
                <a:r>
                  <a:rPr lang="es-ES" altLang="fr-FR" sz="1050" dirty="0" smtClean="0">
                    <a:solidFill>
                      <a:schemeClr val="bg1"/>
                    </a:solidFill>
                    <a:latin typeface="Calibri"/>
                    <a:ea typeface="+mn-ea"/>
                  </a:rPr>
                  <a:t>PT4: </a:t>
                </a:r>
                <a:r>
                  <a:rPr lang="pt-PT" altLang="fr-FR" sz="9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Priorização </a:t>
                </a:r>
                <a:r>
                  <a:rPr lang="pt-PT" altLang="fr-FR" sz="900" dirty="0">
                    <a:solidFill>
                      <a:prstClr val="white"/>
                    </a:solidFill>
                    <a:latin typeface="Calibri"/>
                    <a:ea typeface="+mn-ea"/>
                  </a:rPr>
                  <a:t>e </a:t>
                </a:r>
                <a:endParaRPr lang="pt-PT" altLang="fr-FR" sz="900" dirty="0" smtClean="0">
                  <a:solidFill>
                    <a:prstClr val="white"/>
                  </a:solidFill>
                  <a:latin typeface="Calibri"/>
                  <a:ea typeface="+mn-ea"/>
                </a:endParaRPr>
              </a:p>
              <a:p>
                <a:pPr lvl="0" algn="ctr">
                  <a:spcBef>
                    <a:spcPct val="0"/>
                  </a:spcBef>
                  <a:buNone/>
                </a:pPr>
                <a:r>
                  <a:rPr lang="pt-PT" altLang="fr-FR" sz="9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Planos </a:t>
                </a:r>
                <a:r>
                  <a:rPr lang="pt-PT" altLang="fr-FR" sz="900" dirty="0">
                    <a:solidFill>
                      <a:prstClr val="white"/>
                    </a:solidFill>
                    <a:latin typeface="Calibri"/>
                    <a:ea typeface="+mn-ea"/>
                  </a:rPr>
                  <a:t>Anuais de </a:t>
                </a:r>
                <a:endParaRPr lang="pt-PT" altLang="fr-FR" sz="900" dirty="0" smtClean="0">
                  <a:solidFill>
                    <a:prstClr val="white"/>
                  </a:solidFill>
                  <a:latin typeface="Calibri"/>
                  <a:ea typeface="+mn-ea"/>
                </a:endParaRPr>
              </a:p>
              <a:p>
                <a:pPr lvl="0" algn="ctr">
                  <a:spcBef>
                    <a:spcPct val="0"/>
                  </a:spcBef>
                  <a:buNone/>
                </a:pPr>
                <a:r>
                  <a:rPr lang="pt-PT" altLang="fr-FR" sz="9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Atividade</a:t>
                </a:r>
                <a:endParaRPr lang="es-ES" altLang="fr-FR" sz="900" dirty="0">
                  <a:solidFill>
                    <a:prstClr val="white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80" name="Rectangle 8"/>
              <p:cNvSpPr>
                <a:spLocks noChangeArrowheads="1"/>
              </p:cNvSpPr>
              <p:nvPr/>
            </p:nvSpPr>
            <p:spPr bwMode="auto">
              <a:xfrm>
                <a:off x="4288830" y="4044318"/>
                <a:ext cx="1387365" cy="503237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lvl="0" algn="ctr">
                  <a:spcBef>
                    <a:spcPct val="0"/>
                  </a:spcBef>
                  <a:buNone/>
                </a:pPr>
                <a:r>
                  <a:rPr lang="es-ES" altLang="fr-FR" sz="105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PT5: </a:t>
                </a:r>
                <a:r>
                  <a:rPr lang="es-ES" altLang="fr-FR" sz="900" dirty="0" err="1" smtClean="0">
                    <a:solidFill>
                      <a:prstClr val="white"/>
                    </a:solidFill>
                    <a:latin typeface="Calibri"/>
                    <a:ea typeface="+mn-ea"/>
                  </a:rPr>
                  <a:t>Tradução</a:t>
                </a:r>
                <a:r>
                  <a:rPr lang="es-ES" altLang="fr-FR" sz="9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 de </a:t>
                </a:r>
              </a:p>
              <a:p>
                <a:pPr lvl="0" algn="ctr">
                  <a:spcBef>
                    <a:spcPct val="0"/>
                  </a:spcBef>
                  <a:buNone/>
                </a:pPr>
                <a:r>
                  <a:rPr lang="es-ES" altLang="fr-FR" sz="9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Resultados </a:t>
                </a:r>
                <a:r>
                  <a:rPr lang="es-ES" altLang="fr-FR" sz="900" dirty="0" err="1" smtClean="0">
                    <a:solidFill>
                      <a:prstClr val="white"/>
                    </a:solidFill>
                    <a:latin typeface="Calibri"/>
                    <a:ea typeface="+mn-ea"/>
                  </a:rPr>
                  <a:t>em</a:t>
                </a:r>
                <a:r>
                  <a:rPr lang="es-ES" altLang="fr-FR" sz="9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 Políticas</a:t>
                </a:r>
                <a:endParaRPr lang="es-ES" altLang="fr-FR" sz="900" dirty="0">
                  <a:solidFill>
                    <a:prstClr val="white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81" name="Rectangle 8"/>
              <p:cNvSpPr>
                <a:spLocks noChangeArrowheads="1"/>
              </p:cNvSpPr>
              <p:nvPr/>
            </p:nvSpPr>
            <p:spPr bwMode="auto">
              <a:xfrm>
                <a:off x="5820211" y="4039604"/>
                <a:ext cx="1387365" cy="503237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lvl="0" algn="ctr">
                  <a:spcBef>
                    <a:spcPct val="0"/>
                  </a:spcBef>
                  <a:buNone/>
                </a:pPr>
                <a:r>
                  <a:rPr lang="es-ES" altLang="fr-FR" sz="105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PT6: </a:t>
                </a:r>
                <a:r>
                  <a:rPr lang="es-ES" altLang="fr-FR" sz="900" dirty="0" err="1" smtClean="0">
                    <a:solidFill>
                      <a:prstClr val="white"/>
                    </a:solidFill>
                    <a:latin typeface="Calibri"/>
                    <a:ea typeface="+mn-ea"/>
                  </a:rPr>
                  <a:t>Sustentabilidade</a:t>
                </a:r>
                <a:r>
                  <a:rPr lang="es-ES" altLang="fr-FR" sz="9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 e </a:t>
                </a:r>
              </a:p>
              <a:p>
                <a:pPr lvl="0" algn="ctr">
                  <a:spcBef>
                    <a:spcPct val="0"/>
                  </a:spcBef>
                  <a:buNone/>
                </a:pPr>
                <a:r>
                  <a:rPr lang="es-ES" altLang="fr-FR" sz="900" dirty="0" err="1" smtClean="0">
                    <a:solidFill>
                      <a:prstClr val="white"/>
                    </a:solidFill>
                    <a:latin typeface="Calibri"/>
                    <a:ea typeface="+mn-ea"/>
                  </a:rPr>
                  <a:t>Capacitação</a:t>
                </a:r>
                <a:endParaRPr lang="es-ES" altLang="fr-FR" sz="900" dirty="0" smtClean="0">
                  <a:solidFill>
                    <a:prstClr val="white"/>
                  </a:solidFill>
                  <a:latin typeface="Calibri"/>
                  <a:ea typeface="+mn-ea"/>
                </a:endParaRPr>
              </a:p>
            </p:txBody>
          </p:sp>
        </p:grpSp>
        <p:grpSp>
          <p:nvGrpSpPr>
            <p:cNvPr id="14" name="Grupo 13"/>
            <p:cNvGrpSpPr/>
            <p:nvPr/>
          </p:nvGrpSpPr>
          <p:grpSpPr>
            <a:xfrm>
              <a:off x="1046299" y="4633214"/>
              <a:ext cx="3789880" cy="1962963"/>
              <a:chOff x="1243551" y="4760104"/>
              <a:chExt cx="3686180" cy="1962963"/>
            </a:xfrm>
          </p:grpSpPr>
          <p:sp>
            <p:nvSpPr>
              <p:cNvPr id="6" name="Retângulo 5"/>
              <p:cNvSpPr/>
              <p:nvPr/>
            </p:nvSpPr>
            <p:spPr>
              <a:xfrm>
                <a:off x="1243551" y="4760104"/>
                <a:ext cx="3171584" cy="19629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ct val="0"/>
                  </a:spcBef>
                </a:pPr>
                <a:r>
                  <a:rPr lang="da-DK" altLang="fr-FR" sz="1400" b="1" dirty="0">
                    <a:solidFill>
                      <a:srgbClr val="000000"/>
                    </a:solidFill>
                  </a:rPr>
                  <a:t>Pilar </a:t>
                </a:r>
                <a:r>
                  <a:rPr lang="da-DK" altLang="fr-FR" sz="1400" b="1" dirty="0" smtClean="0">
                    <a:solidFill>
                      <a:srgbClr val="000000"/>
                    </a:solidFill>
                  </a:rPr>
                  <a:t>2</a:t>
                </a:r>
                <a:endParaRPr lang="da-DK" altLang="fr-FR" sz="1400" b="1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da-DK" altLang="fr-FR" sz="1400" dirty="0">
                    <a:solidFill>
                      <a:srgbClr val="000000"/>
                    </a:solidFill>
                  </a:rPr>
                  <a:t>Plataforma de </a:t>
                </a:r>
                <a:r>
                  <a:rPr lang="da-DK" altLang="fr-FR" sz="1400" dirty="0" smtClean="0">
                    <a:solidFill>
                      <a:srgbClr val="000000"/>
                    </a:solidFill>
                  </a:rPr>
                  <a:t>Biomonitorização Humana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da-DK" altLang="fr-FR" sz="1200" dirty="0" smtClean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</a:rPr>
                  <a:t>Coordenação: FCT e INSA</a:t>
                </a: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>
                  <a:solidFill>
                    <a:srgbClr val="FF0000"/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 smtClean="0">
                  <a:solidFill>
                    <a:srgbClr val="FF0000"/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>
                  <a:solidFill>
                    <a:srgbClr val="FF0000"/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 smtClean="0">
                  <a:solidFill>
                    <a:srgbClr val="FF0000"/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>
                  <a:solidFill>
                    <a:srgbClr val="FF0000"/>
                  </a:solidFill>
                  <a:latin typeface="Calibri" pitchFamily="34" charset="0"/>
                </a:endParaRPr>
              </a:p>
              <a:p>
                <a:pPr algn="ctr">
                  <a:spcBef>
                    <a:spcPct val="0"/>
                  </a:spcBef>
                </a:pPr>
                <a:endParaRPr lang="da-DK" altLang="fr-FR" sz="1200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Seta para a esquerda e para a direita 9"/>
              <p:cNvSpPr/>
              <p:nvPr/>
            </p:nvSpPr>
            <p:spPr>
              <a:xfrm>
                <a:off x="4482868" y="4987401"/>
                <a:ext cx="446863" cy="221368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0" name="Rectangle 5"/>
            <p:cNvSpPr>
              <a:spLocks noChangeArrowheads="1"/>
            </p:cNvSpPr>
            <p:nvPr/>
          </p:nvSpPr>
          <p:spPr bwMode="auto">
            <a:xfrm>
              <a:off x="1131518" y="5390342"/>
              <a:ext cx="1502851" cy="558023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1050" dirty="0" smtClean="0">
                  <a:solidFill>
                    <a:schemeClr val="bg1"/>
                  </a:solidFill>
                  <a:latin typeface="Calibri"/>
                </a:rPr>
                <a:t>PT7:  </a:t>
              </a:r>
              <a:r>
                <a:rPr lang="pt-PT" altLang="fr-FR" sz="900" dirty="0" smtClean="0">
                  <a:solidFill>
                    <a:schemeClr val="bg1"/>
                  </a:solidFill>
                  <a:latin typeface="Calibri"/>
                </a:rPr>
                <a:t>Preparação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t-PT" altLang="fr-FR" sz="900" dirty="0" smtClean="0">
                  <a:solidFill>
                    <a:schemeClr val="bg1"/>
                  </a:solidFill>
                  <a:latin typeface="Calibri"/>
                </a:rPr>
                <a:t> </a:t>
              </a:r>
              <a:r>
                <a:rPr lang="pt-PT" altLang="fr-FR" sz="900" dirty="0">
                  <a:solidFill>
                    <a:schemeClr val="bg1"/>
                  </a:solidFill>
                  <a:latin typeface="Calibri"/>
                </a:rPr>
                <a:t>dos </a:t>
              </a:r>
              <a:r>
                <a:rPr lang="pt-PT" altLang="fr-FR" sz="900" dirty="0" smtClean="0">
                  <a:solidFill>
                    <a:schemeClr val="bg1"/>
                  </a:solidFill>
                  <a:latin typeface="Calibri"/>
                </a:rPr>
                <a:t>Inquéritos </a:t>
              </a:r>
              <a:r>
                <a:rPr lang="pt-PT" altLang="fr-FR" sz="900" dirty="0">
                  <a:solidFill>
                    <a:schemeClr val="bg1"/>
                  </a:solidFill>
                  <a:latin typeface="Calibri"/>
                </a:rPr>
                <a:t>e das </a:t>
              </a:r>
              <a:r>
                <a:rPr lang="pt-PT" altLang="fr-FR" sz="900" dirty="0" smtClean="0">
                  <a:solidFill>
                    <a:schemeClr val="bg1"/>
                  </a:solidFill>
                  <a:latin typeface="Calibri"/>
                </a:rPr>
                <a:t>Estratégias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t-PT" altLang="fr-FR" sz="900" dirty="0" smtClean="0">
                  <a:solidFill>
                    <a:schemeClr val="bg1"/>
                  </a:solidFill>
                  <a:latin typeface="Calibri"/>
                </a:rPr>
                <a:t>de </a:t>
              </a:r>
              <a:r>
                <a:rPr lang="pt-PT" altLang="fr-FR" sz="900" dirty="0">
                  <a:solidFill>
                    <a:schemeClr val="bg1"/>
                  </a:solidFill>
                  <a:latin typeface="Calibri"/>
                </a:rPr>
                <a:t>A</a:t>
              </a:r>
              <a:r>
                <a:rPr lang="pt-PT" altLang="fr-FR" sz="900" dirty="0" smtClean="0">
                  <a:solidFill>
                    <a:schemeClr val="bg1"/>
                  </a:solidFill>
                  <a:latin typeface="Calibri"/>
                </a:rPr>
                <a:t>mostragem</a:t>
              </a:r>
              <a:endParaRPr lang="es-ES" altLang="fr-FR" sz="900" dirty="0" smtClean="0">
                <a:solidFill>
                  <a:schemeClr val="bg1"/>
                </a:solidFill>
                <a:latin typeface="Calibri"/>
              </a:endParaRPr>
            </a:p>
          </p:txBody>
        </p:sp>
        <p:sp>
          <p:nvSpPr>
            <p:cNvPr id="111" name="Rectangle 5"/>
            <p:cNvSpPr>
              <a:spLocks noChangeArrowheads="1"/>
            </p:cNvSpPr>
            <p:nvPr/>
          </p:nvSpPr>
          <p:spPr bwMode="auto">
            <a:xfrm>
              <a:off x="1131518" y="5991527"/>
              <a:ext cx="1503916" cy="557999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1050" dirty="0">
                  <a:solidFill>
                    <a:prstClr val="white"/>
                  </a:solidFill>
                  <a:latin typeface="Calibri"/>
                </a:rPr>
                <a:t>PT9: </a:t>
              </a: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Análises</a:t>
              </a: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Laboratoriais</a:t>
              </a: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 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Garantia</a:t>
              </a: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 da </a:t>
              </a: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Qualidade</a:t>
              </a:r>
              <a:endParaRPr lang="es-ES" altLang="fr-FR" sz="9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2" name="Rectangle 5"/>
            <p:cNvSpPr>
              <a:spLocks noChangeArrowheads="1"/>
            </p:cNvSpPr>
            <p:nvPr/>
          </p:nvSpPr>
          <p:spPr bwMode="auto">
            <a:xfrm>
              <a:off x="2715693" y="5390343"/>
              <a:ext cx="1504800" cy="557999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1050" dirty="0" smtClean="0">
                  <a:solidFill>
                    <a:prstClr val="white"/>
                  </a:solidFill>
                  <a:latin typeface="Calibri"/>
                </a:rPr>
                <a:t>PT8: </a:t>
              </a:r>
              <a:r>
                <a:rPr lang="pt-PT" altLang="fr-FR" sz="900" dirty="0">
                  <a:solidFill>
                    <a:prstClr val="white"/>
                  </a:solidFill>
                  <a:latin typeface="Calibri"/>
                </a:rPr>
                <a:t>Novos </a:t>
              </a:r>
              <a:r>
                <a:rPr lang="pt-PT" altLang="fr-FR" sz="900" smtClean="0">
                  <a:solidFill>
                    <a:prstClr val="white"/>
                  </a:solidFill>
                  <a:latin typeface="Calibri"/>
                </a:rPr>
                <a:t>Estudos Específicos </a:t>
              </a:r>
              <a:endParaRPr lang="pt-PT" altLang="fr-FR" sz="900" dirty="0" smtClean="0">
                <a:solidFill>
                  <a:prstClr val="white"/>
                </a:solidFill>
                <a:latin typeface="Calibri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t-PT" altLang="fr-FR" sz="900" dirty="0" smtClean="0">
                  <a:solidFill>
                    <a:prstClr val="white"/>
                  </a:solidFill>
                  <a:latin typeface="Calibri"/>
                </a:rPr>
                <a:t>e </a:t>
              </a:r>
              <a:r>
                <a:rPr lang="pt-PT" altLang="fr-FR" sz="900" dirty="0">
                  <a:solidFill>
                    <a:prstClr val="white"/>
                  </a:solidFill>
                  <a:latin typeface="Calibri"/>
                </a:rPr>
                <a:t>Alinhamento de </a:t>
              </a:r>
              <a:endParaRPr lang="pt-PT" altLang="fr-FR" sz="900" dirty="0" smtClean="0">
                <a:solidFill>
                  <a:prstClr val="white"/>
                </a:solidFill>
                <a:latin typeface="Calibri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t-PT" altLang="fr-FR" sz="900" dirty="0" smtClean="0">
                  <a:solidFill>
                    <a:prstClr val="white"/>
                  </a:solidFill>
                  <a:latin typeface="Calibri"/>
                </a:rPr>
                <a:t>Critérios </a:t>
              </a:r>
              <a:r>
                <a:rPr lang="pt-PT" altLang="fr-FR" sz="900" dirty="0">
                  <a:solidFill>
                    <a:prstClr val="white"/>
                  </a:solidFill>
                  <a:latin typeface="Calibri"/>
                </a:rPr>
                <a:t>com a EU</a:t>
              </a:r>
              <a:endParaRPr lang="es-ES" altLang="fr-FR" sz="900" dirty="0" smtClean="0">
                <a:latin typeface="Calibri"/>
              </a:endParaRPr>
            </a:p>
          </p:txBody>
        </p:sp>
        <p:sp>
          <p:nvSpPr>
            <p:cNvPr id="113" name="Rectangle 5"/>
            <p:cNvSpPr>
              <a:spLocks noChangeArrowheads="1"/>
            </p:cNvSpPr>
            <p:nvPr/>
          </p:nvSpPr>
          <p:spPr bwMode="auto">
            <a:xfrm>
              <a:off x="2715694" y="5991527"/>
              <a:ext cx="1504800" cy="564588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1050" dirty="0">
                  <a:solidFill>
                    <a:prstClr val="white"/>
                  </a:solidFill>
                  <a:latin typeface="Calibri"/>
                </a:rPr>
                <a:t>PT10: </a:t>
              </a:r>
              <a:r>
                <a:rPr lang="es-ES" altLang="fr-FR" sz="900" dirty="0" err="1" smtClean="0">
                  <a:solidFill>
                    <a:schemeClr val="bg1"/>
                  </a:solidFill>
                  <a:latin typeface="Calibri"/>
                </a:rPr>
                <a:t>Análise</a:t>
              </a:r>
              <a:r>
                <a:rPr lang="es-ES" altLang="fr-FR" sz="900" dirty="0" smtClean="0">
                  <a:solidFill>
                    <a:schemeClr val="bg1"/>
                  </a:solidFill>
                  <a:latin typeface="Calibri"/>
                </a:rPr>
                <a:t> 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900" dirty="0" err="1" smtClean="0">
                  <a:solidFill>
                    <a:schemeClr val="bg1"/>
                  </a:solidFill>
                  <a:latin typeface="Calibri"/>
                </a:rPr>
                <a:t>Gestão</a:t>
              </a:r>
              <a:r>
                <a:rPr lang="es-ES" altLang="fr-FR" sz="900" dirty="0" smtClean="0">
                  <a:solidFill>
                    <a:schemeClr val="bg1"/>
                  </a:solidFill>
                  <a:latin typeface="Calibri"/>
                </a:rPr>
                <a:t> de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900" dirty="0" smtClean="0">
                  <a:solidFill>
                    <a:schemeClr val="bg1"/>
                  </a:solidFill>
                  <a:latin typeface="Calibri"/>
                </a:rPr>
                <a:t>Dados</a:t>
              </a:r>
              <a:endParaRPr lang="es-ES" altLang="fr-FR" sz="900" dirty="0">
                <a:solidFill>
                  <a:schemeClr val="bg1"/>
                </a:solidFill>
                <a:latin typeface="Calibri"/>
              </a:endParaRPr>
            </a:p>
          </p:txBody>
        </p:sp>
        <p:sp>
          <p:nvSpPr>
            <p:cNvPr id="45" name="Retângulo 5"/>
            <p:cNvSpPr/>
            <p:nvPr/>
          </p:nvSpPr>
          <p:spPr>
            <a:xfrm>
              <a:off x="4887248" y="4633213"/>
              <a:ext cx="3888000" cy="19629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da-DK" altLang="fr-FR" sz="1400" b="1" dirty="0">
                  <a:solidFill>
                    <a:srgbClr val="000000"/>
                  </a:solidFill>
                </a:rPr>
                <a:t>Pilar 3</a:t>
              </a:r>
            </a:p>
            <a:p>
              <a:pPr algn="ctr">
                <a:spcBef>
                  <a:spcPct val="0"/>
                </a:spcBef>
              </a:pPr>
              <a:r>
                <a:rPr lang="da-DK" altLang="fr-FR" sz="1400" dirty="0">
                  <a:solidFill>
                    <a:srgbClr val="000000"/>
                  </a:solidFill>
                </a:rPr>
                <a:t>Exposição Ambiental e Saúde</a:t>
              </a:r>
            </a:p>
            <a:p>
              <a:pPr algn="ctr">
                <a:spcBef>
                  <a:spcPct val="0"/>
                </a:spcBef>
              </a:pPr>
              <a:r>
                <a:rPr lang="da-DK" altLang="fr-FR" sz="1200" dirty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rPr>
                <a:t>Coordenação: INSA e </a:t>
              </a:r>
              <a:r>
                <a:rPr lang="da-DK" altLang="fr-FR" sz="12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rPr>
                <a:t>FCT</a:t>
              </a:r>
            </a:p>
            <a:p>
              <a:pPr algn="ctr">
                <a:spcBef>
                  <a:spcPct val="0"/>
                </a:spcBef>
              </a:pPr>
              <a:endParaRPr lang="da-DK" altLang="fr-FR" sz="1200" dirty="0" smtClean="0">
                <a:solidFill>
                  <a:srgbClr val="FF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</a:pPr>
              <a:endParaRPr lang="da-DK" altLang="fr-FR" sz="1200" dirty="0" smtClean="0">
                <a:solidFill>
                  <a:srgbClr val="FF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</a:pPr>
              <a:endParaRPr lang="da-DK" altLang="fr-FR" sz="1200" dirty="0">
                <a:solidFill>
                  <a:srgbClr val="FF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</a:pPr>
              <a:endParaRPr lang="da-DK" altLang="fr-FR" sz="1200" dirty="0" smtClean="0">
                <a:solidFill>
                  <a:srgbClr val="FF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</a:pPr>
              <a:endParaRPr lang="da-DK" altLang="fr-FR" sz="1200" dirty="0">
                <a:solidFill>
                  <a:srgbClr val="FF0000"/>
                </a:solidFill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</a:pPr>
              <a:endParaRPr lang="da-DK" altLang="fr-FR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98" name="Rectangle 5"/>
            <p:cNvSpPr>
              <a:spLocks noChangeArrowheads="1"/>
            </p:cNvSpPr>
            <p:nvPr/>
          </p:nvSpPr>
          <p:spPr bwMode="auto">
            <a:xfrm>
              <a:off x="4951146" y="5396932"/>
              <a:ext cx="1228238" cy="558000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1050" dirty="0" smtClean="0">
                  <a:solidFill>
                    <a:prstClr val="white"/>
                  </a:solidFill>
                  <a:latin typeface="Calibri"/>
                </a:rPr>
                <a:t>PT11: </a:t>
              </a:r>
              <a:r>
                <a:rPr lang="pt-PT" altLang="fr-FR" sz="900" dirty="0">
                  <a:solidFill>
                    <a:prstClr val="white"/>
                  </a:solidFill>
                  <a:latin typeface="Calibri"/>
                </a:rPr>
                <a:t>Interligação </a:t>
              </a:r>
              <a:r>
                <a:rPr lang="pt-PT" altLang="fr-FR" sz="900" dirty="0" smtClean="0">
                  <a:solidFill>
                    <a:prstClr val="white"/>
                  </a:solidFill>
                  <a:latin typeface="Calibri"/>
                </a:rPr>
                <a:t>entre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t-PT" altLang="fr-FR" sz="900" dirty="0" smtClean="0">
                  <a:solidFill>
                    <a:prstClr val="white"/>
                  </a:solidFill>
                  <a:latin typeface="Calibri"/>
                </a:rPr>
                <a:t>Biomonitorização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t-PT" altLang="fr-FR" sz="900" dirty="0" smtClean="0">
                  <a:solidFill>
                    <a:prstClr val="white"/>
                  </a:solidFill>
                  <a:latin typeface="Calibri"/>
                </a:rPr>
                <a:t>Humana, Estudos </a:t>
              </a:r>
              <a:r>
                <a:rPr lang="pt-PT" altLang="fr-FR" sz="900" dirty="0">
                  <a:solidFill>
                    <a:prstClr val="white"/>
                  </a:solidFill>
                  <a:latin typeface="Calibri"/>
                </a:rPr>
                <a:t>e </a:t>
              </a:r>
              <a:endParaRPr lang="pt-PT" altLang="fr-FR" sz="900" dirty="0" smtClean="0">
                <a:solidFill>
                  <a:prstClr val="white"/>
                </a:solidFill>
                <a:latin typeface="Calibri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t-PT" altLang="fr-FR" sz="900" dirty="0" smtClean="0">
                  <a:solidFill>
                    <a:prstClr val="white"/>
                  </a:solidFill>
                  <a:latin typeface="Calibri"/>
                </a:rPr>
                <a:t>Registos em </a:t>
              </a:r>
              <a:r>
                <a:rPr lang="pt-PT" altLang="fr-FR" sz="900" dirty="0">
                  <a:solidFill>
                    <a:prstClr val="white"/>
                  </a:solidFill>
                  <a:latin typeface="Calibri"/>
                </a:rPr>
                <a:t>Saúde</a:t>
              </a:r>
              <a:endParaRPr lang="es-ES" altLang="fr-FR" sz="9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3" name="Rectangle 5"/>
            <p:cNvSpPr>
              <a:spLocks noChangeArrowheads="1"/>
            </p:cNvSpPr>
            <p:nvPr/>
          </p:nvSpPr>
          <p:spPr bwMode="auto">
            <a:xfrm>
              <a:off x="7488611" y="5390342"/>
              <a:ext cx="1227600" cy="558000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es-ES" altLang="fr-FR" sz="1050" dirty="0">
                  <a:solidFill>
                    <a:prstClr val="white"/>
                  </a:solidFill>
                  <a:latin typeface="Calibri"/>
                </a:rPr>
                <a:t>PT13: </a:t>
              </a: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Relações</a:t>
              </a: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lvl="0" algn="ctr">
                <a:spcBef>
                  <a:spcPct val="0"/>
                </a:spcBef>
                <a:buNone/>
              </a:pP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Ambiente-</a:t>
              </a: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Saúde</a:t>
              </a:r>
              <a:endParaRPr lang="es-ES" altLang="fr-FR" sz="9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05" name="Rectangle 5"/>
            <p:cNvSpPr>
              <a:spLocks noChangeArrowheads="1"/>
            </p:cNvSpPr>
            <p:nvPr/>
          </p:nvSpPr>
          <p:spPr bwMode="auto">
            <a:xfrm>
              <a:off x="4951146" y="5998115"/>
              <a:ext cx="1228238" cy="558000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1050" dirty="0">
                  <a:solidFill>
                    <a:prstClr val="white"/>
                  </a:solidFill>
                  <a:latin typeface="Calibri"/>
                </a:rPr>
                <a:t>PT14: </a:t>
              </a: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Biomarcadores</a:t>
              </a: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 de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Efeito</a:t>
              </a:r>
              <a:endParaRPr lang="es-ES" altLang="fr-FR" sz="9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7" name="Rectangle 5"/>
            <p:cNvSpPr>
              <a:spLocks noChangeArrowheads="1"/>
            </p:cNvSpPr>
            <p:nvPr/>
          </p:nvSpPr>
          <p:spPr bwMode="auto">
            <a:xfrm>
              <a:off x="7488611" y="5991527"/>
              <a:ext cx="1227600" cy="558000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1050" dirty="0">
                  <a:solidFill>
                    <a:prstClr val="white"/>
                  </a:solidFill>
                  <a:latin typeface="Calibri"/>
                </a:rPr>
                <a:t>PT16:  </a:t>
              </a:r>
              <a:r>
                <a:rPr lang="es-ES" altLang="fr-FR" sz="900" dirty="0" smtClean="0">
                  <a:solidFill>
                    <a:schemeClr val="bg1"/>
                  </a:solidFill>
                  <a:latin typeface="Calibri"/>
                </a:rPr>
                <a:t>Agentes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900" dirty="0" smtClean="0">
                  <a:solidFill>
                    <a:schemeClr val="bg1"/>
                  </a:solidFill>
                  <a:latin typeface="Calibri"/>
                </a:rPr>
                <a:t>Químicos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Emergentes</a:t>
              </a:r>
              <a:endParaRPr lang="es-ES" altLang="fr-FR" sz="9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08" name="Rectangle 5"/>
            <p:cNvSpPr>
              <a:spLocks noChangeArrowheads="1"/>
            </p:cNvSpPr>
            <p:nvPr/>
          </p:nvSpPr>
          <p:spPr bwMode="auto">
            <a:xfrm>
              <a:off x="6219140" y="5390343"/>
              <a:ext cx="1227600" cy="558000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1050" dirty="0" smtClean="0">
                  <a:solidFill>
                    <a:prstClr val="white"/>
                  </a:solidFill>
                  <a:latin typeface="Calibri"/>
                </a:rPr>
                <a:t>PT12: </a:t>
              </a:r>
              <a:r>
                <a:rPr lang="pt-PT" altLang="fr-FR" sz="900" dirty="0">
                  <a:solidFill>
                    <a:schemeClr val="bg1"/>
                  </a:solidFill>
                  <a:latin typeface="Calibri"/>
                </a:rPr>
                <a:t>Da </a:t>
              </a:r>
              <a:endParaRPr lang="pt-PT" altLang="fr-FR" sz="900" dirty="0" smtClean="0">
                <a:solidFill>
                  <a:schemeClr val="bg1"/>
                </a:solidFill>
                <a:latin typeface="Calibri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t-PT" altLang="fr-FR" sz="900" dirty="0" smtClean="0">
                  <a:solidFill>
                    <a:schemeClr val="bg1"/>
                  </a:solidFill>
                  <a:latin typeface="Calibri"/>
                </a:rPr>
                <a:t>Biomonitorização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pt-PT" altLang="fr-FR" sz="900" dirty="0" smtClean="0">
                  <a:solidFill>
                    <a:schemeClr val="bg1"/>
                  </a:solidFill>
                  <a:latin typeface="Calibri"/>
                </a:rPr>
                <a:t>Humana </a:t>
              </a:r>
              <a:r>
                <a:rPr lang="pt-PT" altLang="fr-FR" sz="900" dirty="0">
                  <a:solidFill>
                    <a:schemeClr val="bg1"/>
                  </a:solidFill>
                  <a:latin typeface="Calibri"/>
                </a:rPr>
                <a:t>à Exposição</a:t>
              </a:r>
              <a:endParaRPr lang="es-ES" altLang="fr-FR" sz="900" dirty="0" smtClean="0">
                <a:solidFill>
                  <a:schemeClr val="bg1"/>
                </a:solidFill>
                <a:latin typeface="Calibri"/>
              </a:endParaRPr>
            </a:p>
          </p:txBody>
        </p:sp>
        <p:sp>
          <p:nvSpPr>
            <p:cNvPr id="109" name="Rectangle 5"/>
            <p:cNvSpPr>
              <a:spLocks noChangeArrowheads="1"/>
            </p:cNvSpPr>
            <p:nvPr/>
          </p:nvSpPr>
          <p:spPr bwMode="auto">
            <a:xfrm>
              <a:off x="6220205" y="5991527"/>
              <a:ext cx="1227600" cy="556944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1050" dirty="0">
                  <a:solidFill>
                    <a:prstClr val="white"/>
                  </a:solidFill>
                  <a:latin typeface="Calibri"/>
                </a:rPr>
                <a:t>PT15: </a:t>
              </a: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Misturas,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Biomonitorização</a:t>
              </a: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Humana e Riscos para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fr-FR" sz="900" dirty="0" smtClean="0">
                  <a:solidFill>
                    <a:prstClr val="white"/>
                  </a:solidFill>
                  <a:latin typeface="Calibri"/>
                </a:rPr>
                <a:t>a </a:t>
              </a:r>
              <a:r>
                <a:rPr lang="es-ES" altLang="fr-FR" sz="900" dirty="0" err="1" smtClean="0">
                  <a:solidFill>
                    <a:prstClr val="white"/>
                  </a:solidFill>
                  <a:latin typeface="Calibri"/>
                </a:rPr>
                <a:t>Saúde</a:t>
              </a:r>
              <a:endParaRPr lang="es-ES" altLang="fr-FR" sz="9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7278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226</Words>
  <Application>Microsoft Office PowerPoint</Application>
  <PresentationFormat>Apresentação no Ecrã (4:3)</PresentationFormat>
  <Paragraphs>113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Microsoft YaHei</vt:lpstr>
      <vt:lpstr>ＭＳ Ｐゴシック</vt:lpstr>
      <vt:lpstr>Arial</vt:lpstr>
      <vt:lpstr>Calibri</vt:lpstr>
      <vt:lpstr>Times New Roman</vt:lpstr>
      <vt:lpstr>Kontortema</vt:lpstr>
      <vt:lpstr>Apresentação do PowerPoint</vt:lpstr>
    </vt:vector>
  </TitlesOfParts>
  <Company>Region Hovedstaden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RH01788</dc:creator>
  <cp:lastModifiedBy>Isabel Moura</cp:lastModifiedBy>
  <cp:revision>172</cp:revision>
  <dcterms:created xsi:type="dcterms:W3CDTF">2015-03-25T17:54:38Z</dcterms:created>
  <dcterms:modified xsi:type="dcterms:W3CDTF">2018-04-12T13:11:29Z</dcterms:modified>
</cp:coreProperties>
</file>